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6"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xfrm>
            <a:off x="1143000" y="685800"/>
            <a:ext cx="4572000" cy="3429000"/>
          </a:xfrm>
          <a:prstGeom prst="rect">
            <a:avLst/>
          </a:prstGeom>
        </p:spPr>
        <p:txBody>
          <a:bodyPr/>
          <a:lstStyle/>
          <a:p>
            <a:endParaRPr/>
          </a:p>
        </p:txBody>
      </p:sp>
      <p:sp>
        <p:nvSpPr>
          <p:cNvPr id="76" name="Shape 7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12" name="图片 6" descr="图片 6"/>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3"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4" name="正文级别 1…"/>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2" name="标题文本"/>
          <p:cNvSpPr txBox="1">
            <a:spLocks noGrp="1"/>
          </p:cNvSpPr>
          <p:nvPr>
            <p:ph type="title"/>
          </p:nvPr>
        </p:nvSpPr>
        <p:spPr>
          <a:prstGeom prst="rect">
            <a:avLst/>
          </a:prstGeom>
        </p:spPr>
        <p:txBody>
          <a:bodyPr/>
          <a:lstStyle/>
          <a:p>
            <a:r>
              <a:t>标题文本</a:t>
            </a:r>
          </a:p>
        </p:txBody>
      </p:sp>
      <p:sp>
        <p:nvSpPr>
          <p:cNvPr id="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31"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32" name="正文级别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33" name="文本占位符 4"/>
          <p:cNvSpPr>
            <a:spLocks noGrp="1"/>
          </p:cNvSpPr>
          <p:nvPr>
            <p:ph type="body" sz="quarter" idx="21"/>
          </p:nvPr>
        </p:nvSpPr>
        <p:spPr>
          <a:xfrm>
            <a:off x="6172200" y="1681163"/>
            <a:ext cx="5183188" cy="823914"/>
          </a:xfrm>
          <a:prstGeom prst="rect">
            <a:avLst/>
          </a:prstGeom>
        </p:spPr>
        <p:txBody>
          <a:bodyPr anchor="b"/>
          <a:lstStyle/>
          <a:p>
            <a:endParaRPr/>
          </a:p>
        </p:txBody>
      </p:sp>
      <p:sp>
        <p:nvSpPr>
          <p:cNvPr id="3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57" name="正文级别 1…"/>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58" name="文本占位符 3"/>
          <p:cNvSpPr>
            <a:spLocks noGrp="1"/>
          </p:cNvSpPr>
          <p:nvPr>
            <p:ph type="body" sz="quarter" idx="21"/>
          </p:nvPr>
        </p:nvSpPr>
        <p:spPr>
          <a:xfrm>
            <a:off x="839787" y="2057400"/>
            <a:ext cx="3932238" cy="3811588"/>
          </a:xfrm>
          <a:prstGeom prst="rect">
            <a:avLst/>
          </a:prstGeom>
        </p:spPr>
        <p:txBody>
          <a:bodyPr/>
          <a:lstStyle/>
          <a:p>
            <a:endParaRP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66"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67" name="图片占位符 2"/>
          <p:cNvSpPr>
            <a:spLocks noGrp="1"/>
          </p:cNvSpPr>
          <p:nvPr>
            <p:ph type="pic" sz="half" idx="21"/>
          </p:nvPr>
        </p:nvSpPr>
        <p:spPr>
          <a:xfrm>
            <a:off x="5183187" y="987425"/>
            <a:ext cx="6172203" cy="4873625"/>
          </a:xfrm>
          <a:prstGeom prst="rect">
            <a:avLst/>
          </a:prstGeom>
        </p:spPr>
        <p:txBody>
          <a:bodyPr lIns="91439" tIns="45719" rIns="91439" bIns="45719">
            <a:noAutofit/>
          </a:bodyPr>
          <a:lstStyle/>
          <a:p>
            <a:endParaRPr/>
          </a:p>
        </p:txBody>
      </p:sp>
      <p:sp>
        <p:nvSpPr>
          <p:cNvPr id="68"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6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6" descr="图片 6"/>
          <p:cNvPicPr>
            <a:picLocks noChangeAspect="1"/>
          </p:cNvPicPr>
          <p:nvPr/>
        </p:nvPicPr>
        <p:blipFill>
          <a:blip r:embed="rId9"/>
          <a:stretch>
            <a:fillRect/>
          </a:stretch>
        </p:blipFill>
        <p:spPr>
          <a:xfrm>
            <a:off x="0" y="0"/>
            <a:ext cx="12192000" cy="6858000"/>
          </a:xfrm>
          <a:prstGeom prst="rect">
            <a:avLst/>
          </a:prstGeom>
          <a:ln w="12700">
            <a:miter lim="400000"/>
          </a:ln>
        </p:spPr>
      </p:pic>
      <p:sp>
        <p:nvSpPr>
          <p:cNvPr id="3"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标题文本</a:t>
            </a:r>
          </a:p>
        </p:txBody>
      </p:sp>
      <p:sp>
        <p:nvSpPr>
          <p:cNvPr id="4"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095181" y="6414762"/>
            <a:ext cx="258620" cy="248301"/>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11029173@polimi.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1"/>
          <p:cNvSpPr txBox="1">
            <a:spLocks noGrp="1"/>
          </p:cNvSpPr>
          <p:nvPr>
            <p:ph type="ctrTitle"/>
          </p:nvPr>
        </p:nvSpPr>
        <p:spPr>
          <a:xfrm>
            <a:off x="1324797" y="594945"/>
            <a:ext cx="9542406" cy="1863990"/>
          </a:xfrm>
          <a:prstGeom prst="rect">
            <a:avLst/>
          </a:prstGeom>
        </p:spPr>
        <p:txBody>
          <a:bodyPr/>
          <a:lstStyle/>
          <a:p>
            <a:pPr defTabSz="530351">
              <a:defRPr sz="3400">
                <a:latin typeface="Songti SC Bold"/>
                <a:ea typeface="Songti SC Bold"/>
                <a:cs typeface="Songti SC Bold"/>
                <a:sym typeface="Songti SC Bold"/>
              </a:defRPr>
            </a:pPr>
            <a:r>
              <a:rPr dirty="0"/>
              <a:t>SP&amp;L Homework #2, AA2024-2025: </a:t>
            </a:r>
          </a:p>
          <a:p>
            <a:pPr defTabSz="530351">
              <a:defRPr sz="3400">
                <a:latin typeface="Songti SC Bold"/>
                <a:ea typeface="Songti SC Bold"/>
                <a:cs typeface="Songti SC Bold"/>
                <a:sym typeface="Songti SC Bold"/>
              </a:defRPr>
            </a:pPr>
            <a:r>
              <a:rPr dirty="0"/>
              <a:t>Adaptive </a:t>
            </a:r>
            <a:r>
              <a:rPr lang="en-US" dirty="0"/>
              <a:t>I</a:t>
            </a:r>
            <a:r>
              <a:rPr dirty="0"/>
              <a:t>nterference </a:t>
            </a:r>
            <a:r>
              <a:rPr lang="en-US" dirty="0"/>
              <a:t>M</a:t>
            </a:r>
            <a:r>
              <a:rPr dirty="0"/>
              <a:t>itigation on </a:t>
            </a:r>
            <a:r>
              <a:rPr lang="en-US" dirty="0"/>
              <a:t>A</a:t>
            </a:r>
            <a:r>
              <a:rPr dirty="0"/>
              <a:t>udio </a:t>
            </a:r>
            <a:r>
              <a:rPr lang="en-US" dirty="0"/>
              <a:t>S</a:t>
            </a:r>
            <a:r>
              <a:rPr dirty="0"/>
              <a:t>ignal</a:t>
            </a:r>
          </a:p>
        </p:txBody>
      </p:sp>
      <p:sp>
        <p:nvSpPr>
          <p:cNvPr id="79" name="姓名：邵明磊…"/>
          <p:cNvSpPr txBox="1"/>
          <p:nvPr/>
        </p:nvSpPr>
        <p:spPr>
          <a:xfrm>
            <a:off x="3624848" y="3052947"/>
            <a:ext cx="4942303" cy="1754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j-lt"/>
                <a:ea typeface="+mj-ea"/>
                <a:cs typeface="+mj-cs"/>
                <a:sym typeface="Calibri"/>
              </a:defRPr>
            </a:pPr>
            <a:r>
              <a:rPr dirty="0"/>
              <a:t>Team member1: </a:t>
            </a:r>
            <a:r>
              <a:rPr dirty="0" err="1"/>
              <a:t>Minglei</a:t>
            </a:r>
            <a:r>
              <a:rPr dirty="0"/>
              <a:t> Shao </a:t>
            </a:r>
            <a:r>
              <a:rPr lang="en-US" dirty="0"/>
              <a:t> </a:t>
            </a:r>
            <a:r>
              <a:rPr u="sng" dirty="0">
                <a:solidFill>
                  <a:srgbClr val="0000FF"/>
                </a:solidFill>
                <a:uFill>
                  <a:solidFill>
                    <a:srgbClr val="0000FF"/>
                  </a:solidFill>
                </a:uFill>
                <a:hlinkClick r:id="rId2"/>
              </a:rPr>
              <a:t>11029173@polimi.it</a:t>
            </a:r>
          </a:p>
          <a:p>
            <a:pPr>
              <a:defRPr>
                <a:latin typeface="+mj-lt"/>
                <a:ea typeface="+mj-ea"/>
                <a:cs typeface="+mj-cs"/>
                <a:sym typeface="Calibri"/>
              </a:defRPr>
            </a:pPr>
            <a:endParaRPr u="sng" dirty="0">
              <a:solidFill>
                <a:srgbClr val="0000FF"/>
              </a:solidFill>
              <a:uFill>
                <a:solidFill>
                  <a:srgbClr val="0000FF"/>
                </a:solidFill>
              </a:uFill>
              <a:hlinkClick r:id="rId2"/>
            </a:endParaRPr>
          </a:p>
          <a:p>
            <a:pPr>
              <a:defRPr>
                <a:latin typeface="+mj-lt"/>
                <a:ea typeface="+mj-ea"/>
                <a:cs typeface="+mj-cs"/>
                <a:sym typeface="Calibri"/>
              </a:defRPr>
            </a:pPr>
            <a:r>
              <a:rPr dirty="0"/>
              <a:t>Team member2: Hong Chen     </a:t>
            </a:r>
            <a:r>
              <a:rPr u="sng" dirty="0">
                <a:solidFill>
                  <a:srgbClr val="0000FF"/>
                </a:solidFill>
                <a:uFill>
                  <a:solidFill>
                    <a:srgbClr val="0000FF"/>
                  </a:solidFill>
                </a:uFill>
                <a:hlinkClick r:id="rId2"/>
              </a:rPr>
              <a:t>11029173@polimi.it</a:t>
            </a:r>
          </a:p>
          <a:p>
            <a:pPr>
              <a:defRPr>
                <a:latin typeface="+mj-lt"/>
                <a:ea typeface="+mj-ea"/>
                <a:cs typeface="+mj-cs"/>
                <a:sym typeface="Calibri"/>
              </a:defRPr>
            </a:pPr>
            <a:endParaRPr u="sng" dirty="0">
              <a:solidFill>
                <a:srgbClr val="0000FF"/>
              </a:solidFill>
              <a:uFill>
                <a:solidFill>
                  <a:srgbClr val="0000FF"/>
                </a:solidFill>
              </a:uFill>
              <a:hlinkClick r:id="rId2"/>
            </a:endParaRPr>
          </a:p>
          <a:p>
            <a:pPr>
              <a:defRPr>
                <a:latin typeface="+mj-lt"/>
                <a:ea typeface="+mj-ea"/>
                <a:cs typeface="+mj-cs"/>
                <a:sym typeface="Calibri"/>
              </a:defRPr>
            </a:pPr>
            <a:r>
              <a:rPr dirty="0"/>
              <a:t>Team member3: Ming Yang      </a:t>
            </a:r>
            <a:r>
              <a:rPr u="sng" dirty="0">
                <a:solidFill>
                  <a:srgbClr val="0000FF"/>
                </a:solidFill>
                <a:uFill>
                  <a:solidFill>
                    <a:srgbClr val="0000FF"/>
                  </a:solidFill>
                </a:uFill>
                <a:hlinkClick r:id="rId2"/>
              </a:rPr>
              <a:t>11029173@polimi.it</a:t>
            </a:r>
          </a:p>
          <a:p>
            <a:pPr>
              <a:defRPr>
                <a:latin typeface="+mj-lt"/>
                <a:ea typeface="+mj-ea"/>
                <a:cs typeface="+mj-cs"/>
                <a:sym typeface="Calibri"/>
              </a:defRPr>
            </a:pPr>
            <a:endParaRPr u="sng" dirty="0">
              <a:solidFill>
                <a:srgbClr val="0000FF"/>
              </a:solidFill>
              <a:uFill>
                <a:solidFill>
                  <a:srgbClr val="0000FF"/>
                </a:solidFill>
              </a:uFill>
              <a:hlinkClick r:id="rId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内容占位符 4" descr="内容占位符 4"/>
          <p:cNvPicPr>
            <a:picLocks noChangeAspect="1"/>
          </p:cNvPicPr>
          <p:nvPr/>
        </p:nvPicPr>
        <p:blipFill>
          <a:blip r:embed="rId2"/>
          <a:stretch>
            <a:fillRect/>
          </a:stretch>
        </p:blipFill>
        <p:spPr>
          <a:xfrm>
            <a:off x="-1009156" y="-1211431"/>
            <a:ext cx="14719696" cy="8279829"/>
          </a:xfrm>
          <a:prstGeom prst="rect">
            <a:avLst/>
          </a:prstGeom>
          <a:ln w="12700">
            <a:miter lim="400000"/>
          </a:ln>
        </p:spPr>
      </p:pic>
      <p:sp>
        <p:nvSpPr>
          <p:cNvPr id="131" name="Thanks！！"/>
          <p:cNvSpPr txBox="1"/>
          <p:nvPr/>
        </p:nvSpPr>
        <p:spPr>
          <a:xfrm>
            <a:off x="4126231" y="2672082"/>
            <a:ext cx="5204415" cy="1513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8000">
                <a:latin typeface="Impact"/>
                <a:ea typeface="Impact"/>
                <a:cs typeface="Impact"/>
                <a:sym typeface="Impact"/>
              </a:defRPr>
            </a:lvl1p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82" name="标题 1"/>
          <p:cNvSpPr txBox="1">
            <a:spLocks noGrp="1"/>
          </p:cNvSpPr>
          <p:nvPr>
            <p:ph type="title"/>
          </p:nvPr>
        </p:nvSpPr>
        <p:spPr>
          <a:xfrm>
            <a:off x="838200" y="302303"/>
            <a:ext cx="10515600" cy="1325563"/>
          </a:xfrm>
          <a:prstGeom prst="rect">
            <a:avLst/>
          </a:prstGeom>
        </p:spPr>
        <p:txBody>
          <a:bodyPr/>
          <a:lstStyle>
            <a:lvl1pPr>
              <a:defRPr sz="4000">
                <a:solidFill>
                  <a:srgbClr val="FFFFFF"/>
                </a:solidFill>
                <a:latin typeface="+mn-lt"/>
                <a:ea typeface="+mn-ea"/>
                <a:cs typeface="+mn-cs"/>
                <a:sym typeface="Helvetica"/>
              </a:defRPr>
            </a:lvl1pPr>
          </a:lstStyle>
          <a:p>
            <a:r>
              <a:t>Catalogue</a:t>
            </a:r>
          </a:p>
        </p:txBody>
      </p:sp>
      <p:sp>
        <p:nvSpPr>
          <p:cNvPr id="83" name="文本框 6"/>
          <p:cNvSpPr txBox="1"/>
          <p:nvPr/>
        </p:nvSpPr>
        <p:spPr>
          <a:xfrm>
            <a:off x="2908211" y="2004803"/>
            <a:ext cx="6130170" cy="2313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ct val="120000"/>
              </a:lnSpc>
              <a:defRPr sz="4100">
                <a:latin typeface="Songti SC Regular"/>
                <a:ea typeface="Songti SC Regular"/>
                <a:cs typeface="Songti SC Regular"/>
                <a:sym typeface="Songti SC Regular"/>
              </a:defRPr>
            </a:pPr>
            <a:r>
              <a:rPr dirty="0"/>
              <a:t>1. Basic </a:t>
            </a:r>
            <a:r>
              <a:rPr lang="en-US" dirty="0"/>
              <a:t>M</a:t>
            </a:r>
            <a:r>
              <a:rPr dirty="0"/>
              <a:t>odel</a:t>
            </a:r>
          </a:p>
          <a:p>
            <a:pPr>
              <a:lnSpc>
                <a:spcPct val="120000"/>
              </a:lnSpc>
              <a:defRPr sz="4100">
                <a:latin typeface="Songti SC Regular"/>
                <a:ea typeface="Songti SC Regular"/>
                <a:cs typeface="Songti SC Regular"/>
                <a:sym typeface="Songti SC Regular"/>
              </a:defRPr>
            </a:pPr>
            <a:r>
              <a:rPr dirty="0"/>
              <a:t>2. Basic Principles</a:t>
            </a:r>
          </a:p>
          <a:p>
            <a:pPr>
              <a:lnSpc>
                <a:spcPct val="120000"/>
              </a:lnSpc>
              <a:defRPr sz="4100">
                <a:latin typeface="Songti SC Regular"/>
                <a:ea typeface="Songti SC Regular"/>
                <a:cs typeface="Songti SC Regular"/>
                <a:sym typeface="Songti SC Regular"/>
              </a:defRPr>
            </a:pPr>
            <a:r>
              <a:rPr dirty="0"/>
              <a:t>3. Project Results Display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86" name="标题 1"/>
          <p:cNvSpPr txBox="1">
            <a:spLocks noGrp="1"/>
          </p:cNvSpPr>
          <p:nvPr>
            <p:ph type="title"/>
          </p:nvPr>
        </p:nvSpPr>
        <p:spPr>
          <a:xfrm>
            <a:off x="635000" y="492803"/>
            <a:ext cx="10515600" cy="1325563"/>
          </a:xfrm>
          <a:prstGeom prst="rect">
            <a:avLst/>
          </a:prstGeom>
        </p:spPr>
        <p:txBody>
          <a:bodyPr/>
          <a:lstStyle>
            <a:lvl1pPr>
              <a:defRPr sz="4000">
                <a:solidFill>
                  <a:srgbClr val="FFFFFF"/>
                </a:solidFill>
                <a:latin typeface="+mn-lt"/>
                <a:ea typeface="+mn-ea"/>
                <a:cs typeface="+mn-cs"/>
                <a:sym typeface="Helvetica"/>
              </a:defRPr>
            </a:lvl1pPr>
          </a:lstStyle>
          <a:p>
            <a:r>
              <a:rPr dirty="0"/>
              <a:t>Basic </a:t>
            </a:r>
            <a:r>
              <a:rPr lang="en-US" dirty="0"/>
              <a:t>M</a:t>
            </a:r>
            <a:r>
              <a:rPr dirty="0"/>
              <a:t>odel</a:t>
            </a:r>
          </a:p>
        </p:txBody>
      </p:sp>
      <p:pic>
        <p:nvPicPr>
          <p:cNvPr id="87" name="WechatIMG2335.jpg" descr="WechatIMG2335.jpg"/>
          <p:cNvPicPr>
            <a:picLocks noChangeAspect="1"/>
          </p:cNvPicPr>
          <p:nvPr/>
        </p:nvPicPr>
        <p:blipFill>
          <a:blip r:embed="rId3"/>
          <a:stretch>
            <a:fillRect/>
          </a:stretch>
        </p:blipFill>
        <p:spPr>
          <a:xfrm>
            <a:off x="367293" y="1628884"/>
            <a:ext cx="6073124" cy="4018199"/>
          </a:xfrm>
          <a:prstGeom prst="rect">
            <a:avLst/>
          </a:prstGeom>
          <a:ln w="12700">
            <a:miter lim="400000"/>
          </a:ln>
        </p:spPr>
      </p:pic>
      <p:sp>
        <p:nvSpPr>
          <p:cNvPr id="88" name="The input contains two signals, one that is polluted by noise and one that is a reference signal to noise. What we want to do is to use an adaptive filter to approximate the reference signal as close as possible to the noise in the original signal to ach"/>
          <p:cNvSpPr txBox="1"/>
          <p:nvPr/>
        </p:nvSpPr>
        <p:spPr>
          <a:xfrm>
            <a:off x="6925542" y="2119630"/>
            <a:ext cx="4899166" cy="2031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just"/>
            <a:r>
              <a:rPr dirty="0"/>
              <a:t>The input contains two signals, one that is polluted by noise and one that is a reference signal to noise. What we want to do is to use an adaptive filter to approximate the reference signal as close as possible to the noise in the original signal to achieve the effect of noise reduction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91" name="标题 1"/>
          <p:cNvSpPr txBox="1">
            <a:spLocks noGrp="1"/>
          </p:cNvSpPr>
          <p:nvPr>
            <p:ph type="title"/>
          </p:nvPr>
        </p:nvSpPr>
        <p:spPr>
          <a:xfrm>
            <a:off x="76200" y="480103"/>
            <a:ext cx="10515600" cy="1325563"/>
          </a:xfrm>
          <a:prstGeom prst="rect">
            <a:avLst/>
          </a:prstGeom>
        </p:spPr>
        <p:txBody>
          <a:bodyPr/>
          <a:lstStyle>
            <a:lvl1pPr>
              <a:defRPr sz="4000">
                <a:solidFill>
                  <a:srgbClr val="FFFFFF"/>
                </a:solidFill>
                <a:latin typeface="+mn-lt"/>
                <a:ea typeface="+mn-ea"/>
                <a:cs typeface="+mn-cs"/>
                <a:sym typeface="Helvetica"/>
              </a:defRPr>
            </a:lvl1pPr>
          </a:lstStyle>
          <a:p>
            <a:r>
              <a:t>Basic Principles</a:t>
            </a:r>
          </a:p>
        </p:txBody>
      </p:sp>
      <p:pic>
        <p:nvPicPr>
          <p:cNvPr id="92" name="截屏2024-12-09 01.21.41.png" descr="截屏2024-12-09 01.21.41.png"/>
          <p:cNvPicPr>
            <a:picLocks noChangeAspect="1"/>
          </p:cNvPicPr>
          <p:nvPr/>
        </p:nvPicPr>
        <p:blipFill>
          <a:blip r:embed="rId3"/>
          <a:srcRect t="7042" b="19787"/>
          <a:stretch>
            <a:fillRect/>
          </a:stretch>
        </p:blipFill>
        <p:spPr>
          <a:xfrm>
            <a:off x="1203232" y="1547571"/>
            <a:ext cx="9250530" cy="3442888"/>
          </a:xfrm>
          <a:prstGeom prst="rect">
            <a:avLst/>
          </a:prstGeom>
          <a:ln w="12700">
            <a:miter lim="400000"/>
          </a:ln>
        </p:spPr>
      </p:pic>
      <p:sp>
        <p:nvSpPr>
          <p:cNvPr id="93" name="Frequency domain adaptive filter"/>
          <p:cNvSpPr txBox="1"/>
          <p:nvPr/>
        </p:nvSpPr>
        <p:spPr>
          <a:xfrm>
            <a:off x="4418331" y="779666"/>
            <a:ext cx="4439501"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Frequency domain adaptive filter</a:t>
            </a:r>
          </a:p>
        </p:txBody>
      </p:sp>
      <p:sp>
        <p:nvSpPr>
          <p:cNvPr id="94" name="After comparison here, we choose to use the adaptive filter in the frequency domain, first convert the signal to the frequency domain, then calculate the error signal, and then constantly update the weight of the filter based on the LMS, and finally conv"/>
          <p:cNvSpPr txBox="1"/>
          <p:nvPr/>
        </p:nvSpPr>
        <p:spPr>
          <a:xfrm>
            <a:off x="1243331" y="5391963"/>
            <a:ext cx="10130242" cy="984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12700">
              <a:lnSpc>
                <a:spcPct val="13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111111"/>
                </a:solidFill>
              </a:defRPr>
            </a:lvl1pPr>
          </a:lstStyle>
          <a:p>
            <a:r>
              <a:t>After comparison here, we choose to use the adaptive filter in the frequency domain, first convert the signal to the frequency domain, then calculate the error signal, and then constantly update the weight of the filter based on the LMS, and finally convert back to the time domain.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内容占位符 4" descr="内容占位符 4"/>
          <p:cNvPicPr>
            <a:picLocks noChangeAspect="1"/>
          </p:cNvPicPr>
          <p:nvPr/>
        </p:nvPicPr>
        <p:blipFill>
          <a:blip r:embed="rId2"/>
          <a:stretch>
            <a:fillRect/>
          </a:stretch>
        </p:blipFill>
        <p:spPr>
          <a:xfrm>
            <a:off x="-76200" y="-47847"/>
            <a:ext cx="12192000" cy="6858000"/>
          </a:xfrm>
          <a:prstGeom prst="rect">
            <a:avLst/>
          </a:prstGeom>
          <a:ln w="12700">
            <a:miter lim="400000"/>
          </a:ln>
        </p:spPr>
      </p:pic>
      <p:sp>
        <p:nvSpPr>
          <p:cNvPr id="97" name="标题 1"/>
          <p:cNvSpPr txBox="1">
            <a:spLocks noGrp="1"/>
          </p:cNvSpPr>
          <p:nvPr>
            <p:ph type="title"/>
          </p:nvPr>
        </p:nvSpPr>
        <p:spPr>
          <a:xfrm>
            <a:off x="76200" y="480103"/>
            <a:ext cx="10515600" cy="1325563"/>
          </a:xfrm>
          <a:prstGeom prst="rect">
            <a:avLst/>
          </a:prstGeom>
        </p:spPr>
        <p:txBody>
          <a:bodyPr/>
          <a:lstStyle>
            <a:lvl1pPr>
              <a:defRPr sz="4000">
                <a:solidFill>
                  <a:srgbClr val="FFFFFF"/>
                </a:solidFill>
                <a:latin typeface="+mn-lt"/>
                <a:ea typeface="+mn-ea"/>
                <a:cs typeface="+mn-cs"/>
                <a:sym typeface="Helvetica"/>
              </a:defRPr>
            </a:lvl1pPr>
          </a:lstStyle>
          <a:p>
            <a:r>
              <a:t>Basic Principles</a:t>
            </a:r>
          </a:p>
        </p:txBody>
      </p:sp>
      <p:pic>
        <p:nvPicPr>
          <p:cNvPr id="98" name="截屏2024-12-09 01.55.54.png" descr="截屏2024-12-09 01.55.54.png"/>
          <p:cNvPicPr>
            <a:picLocks noChangeAspect="1"/>
          </p:cNvPicPr>
          <p:nvPr/>
        </p:nvPicPr>
        <p:blipFill>
          <a:blip r:embed="rId3"/>
          <a:stretch>
            <a:fillRect/>
          </a:stretch>
        </p:blipFill>
        <p:spPr>
          <a:xfrm>
            <a:off x="267123" y="1729466"/>
            <a:ext cx="6961781" cy="3154669"/>
          </a:xfrm>
          <a:prstGeom prst="rect">
            <a:avLst/>
          </a:prstGeom>
          <a:ln w="12700">
            <a:miter lim="400000"/>
          </a:ln>
        </p:spPr>
      </p:pic>
      <p:sp>
        <p:nvSpPr>
          <p:cNvPr id="99" name="Pearson correlation coefficient"/>
          <p:cNvSpPr txBox="1"/>
          <p:nvPr/>
        </p:nvSpPr>
        <p:spPr>
          <a:xfrm>
            <a:off x="4418331" y="779666"/>
            <a:ext cx="4515155" cy="650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Pearson correlation coefficient </a:t>
            </a:r>
          </a:p>
        </p:txBody>
      </p:sp>
      <p:sp>
        <p:nvSpPr>
          <p:cNvPr id="100" name="Since the signal and the reference noise signal do not always correspond,…"/>
          <p:cNvSpPr txBox="1"/>
          <p:nvPr/>
        </p:nvSpPr>
        <p:spPr>
          <a:xfrm>
            <a:off x="7708605" y="1690577"/>
            <a:ext cx="4056322" cy="2031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just"/>
            <a:r>
              <a:rPr dirty="0"/>
              <a:t>Since the signal and the reference noise signal do not always correspond,</a:t>
            </a:r>
            <a:r>
              <a:rPr lang="en-US" dirty="0"/>
              <a:t> </a:t>
            </a:r>
            <a:r>
              <a:rPr dirty="0"/>
              <a:t>here we segment the signal and the reference signal and calculate the correlation coefficient to determine the best mapping relationship between the signal and the reference noise</a:t>
            </a:r>
            <a:r>
              <a:rPr lang="en-US" dirty="0"/>
              <a:t>.</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03" name="标题 1"/>
          <p:cNvSpPr txBox="1">
            <a:spLocks noGrp="1"/>
          </p:cNvSpPr>
          <p:nvPr>
            <p:ph type="title"/>
          </p:nvPr>
        </p:nvSpPr>
        <p:spPr>
          <a:xfrm>
            <a:off x="177800" y="378453"/>
            <a:ext cx="3588743" cy="1083669"/>
          </a:xfrm>
          <a:prstGeom prst="rect">
            <a:avLst/>
          </a:prstGeom>
        </p:spPr>
        <p:txBody>
          <a:bodyPr/>
          <a:lstStyle>
            <a:lvl1pPr defTabSz="905255">
              <a:defRPr sz="3959">
                <a:solidFill>
                  <a:srgbClr val="FFFFFF"/>
                </a:solidFill>
                <a:latin typeface="+mn-lt"/>
                <a:ea typeface="+mn-ea"/>
                <a:cs typeface="+mn-cs"/>
                <a:sym typeface="Helvetica"/>
              </a:defRPr>
            </a:lvl1pPr>
          </a:lstStyle>
          <a:p>
            <a:r>
              <a:t>Results Display</a:t>
            </a:r>
          </a:p>
        </p:txBody>
      </p:sp>
      <p:pic>
        <p:nvPicPr>
          <p:cNvPr id="104" name="a_fdaf.png" descr="a_fdaf.png"/>
          <p:cNvPicPr>
            <a:picLocks noChangeAspect="1"/>
          </p:cNvPicPr>
          <p:nvPr/>
        </p:nvPicPr>
        <p:blipFill>
          <a:blip r:embed="rId3"/>
          <a:stretch>
            <a:fillRect/>
          </a:stretch>
        </p:blipFill>
        <p:spPr>
          <a:xfrm>
            <a:off x="93417" y="1391443"/>
            <a:ext cx="5813646" cy="3437434"/>
          </a:xfrm>
          <a:prstGeom prst="rect">
            <a:avLst/>
          </a:prstGeom>
          <a:ln w="12700">
            <a:miter lim="400000"/>
          </a:ln>
        </p:spPr>
      </p:pic>
      <p:pic>
        <p:nvPicPr>
          <p:cNvPr id="105" name="a_spectrum.png" descr="a_spectrum.png"/>
          <p:cNvPicPr>
            <a:picLocks noChangeAspect="1"/>
          </p:cNvPicPr>
          <p:nvPr/>
        </p:nvPicPr>
        <p:blipFill>
          <a:blip r:embed="rId4"/>
          <a:stretch>
            <a:fillRect/>
          </a:stretch>
        </p:blipFill>
        <p:spPr>
          <a:xfrm>
            <a:off x="5866088" y="1593651"/>
            <a:ext cx="5429165" cy="3210758"/>
          </a:xfrm>
          <a:prstGeom prst="rect">
            <a:avLst/>
          </a:prstGeom>
          <a:ln w="12700">
            <a:miter lim="400000"/>
          </a:ln>
        </p:spPr>
      </p:pic>
      <p:sp>
        <p:nvSpPr>
          <p:cNvPr id="106" name="result for Exercise A"/>
          <p:cNvSpPr txBox="1"/>
          <p:nvPr/>
        </p:nvSpPr>
        <p:spPr>
          <a:xfrm>
            <a:off x="4418331" y="779666"/>
            <a:ext cx="2246765"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A</a:t>
            </a:r>
          </a:p>
        </p:txBody>
      </p:sp>
      <p:sp>
        <p:nvSpPr>
          <p:cNvPr id="107" name="For the amplitude diagram in the time domain, it is obviously smoother, and the shape of the original signal is retained while removing the noise…"/>
          <p:cNvSpPr txBox="1"/>
          <p:nvPr/>
        </p:nvSpPr>
        <p:spPr>
          <a:xfrm>
            <a:off x="887731" y="4519931"/>
            <a:ext cx="11237430" cy="2326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For the amplitude diagram in the time domain, it is obviously smoother, and the shape of the original signal is retained while removing the noise</a:t>
            </a:r>
          </a:p>
          <a:p>
            <a:endParaRPr/>
          </a:p>
          <a:p>
            <a:r>
              <a:t>For the results in the frequency domain, the noise is significantly reduced, the red part is the contaminated original signal, and the blue is the processed signal</a:t>
            </a:r>
          </a:p>
          <a:p>
            <a:endParaRPr/>
          </a:p>
          <a:p>
            <a:r>
              <a:t>Spectral results, In the higher frequency regions, the colors are evidently darker,  indicating reduced noise intensity. The frequency bands in the denoised spectrogram are more concentrated.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10" name="b_fdaf.png" descr="b_fdaf.png"/>
          <p:cNvPicPr>
            <a:picLocks noChangeAspect="1"/>
          </p:cNvPicPr>
          <p:nvPr/>
        </p:nvPicPr>
        <p:blipFill>
          <a:blip r:embed="rId3"/>
          <a:stretch>
            <a:fillRect/>
          </a:stretch>
        </p:blipFill>
        <p:spPr>
          <a:xfrm>
            <a:off x="-490783" y="1577585"/>
            <a:ext cx="7971363" cy="4713228"/>
          </a:xfrm>
          <a:prstGeom prst="rect">
            <a:avLst/>
          </a:prstGeom>
          <a:ln w="12700">
            <a:miter lim="400000"/>
          </a:ln>
        </p:spPr>
      </p:pic>
      <p:pic>
        <p:nvPicPr>
          <p:cNvPr id="111" name="b_spectrum.png" descr="b_spectrum.png"/>
          <p:cNvPicPr>
            <a:picLocks noChangeAspect="1"/>
          </p:cNvPicPr>
          <p:nvPr/>
        </p:nvPicPr>
        <p:blipFill>
          <a:blip r:embed="rId4"/>
          <a:stretch>
            <a:fillRect/>
          </a:stretch>
        </p:blipFill>
        <p:spPr>
          <a:xfrm>
            <a:off x="6553348" y="2152878"/>
            <a:ext cx="6050071" cy="3562642"/>
          </a:xfrm>
          <a:prstGeom prst="rect">
            <a:avLst/>
          </a:prstGeom>
          <a:ln w="12700">
            <a:miter lim="400000"/>
          </a:ln>
        </p:spPr>
      </p:pic>
      <p:sp>
        <p:nvSpPr>
          <p:cNvPr id="112" name="result for Exercise B"/>
          <p:cNvSpPr txBox="1"/>
          <p:nvPr/>
        </p:nvSpPr>
        <p:spPr>
          <a:xfrm>
            <a:off x="4329431" y="779666"/>
            <a:ext cx="2246765"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B</a:t>
            </a:r>
          </a:p>
        </p:txBody>
      </p:sp>
      <p:sp>
        <p:nvSpPr>
          <p:cNvPr id="113" name="标题 1"/>
          <p:cNvSpPr txBox="1">
            <a:spLocks noGrp="1"/>
          </p:cNvSpPr>
          <p:nvPr>
            <p:ph type="title"/>
          </p:nvPr>
        </p:nvSpPr>
        <p:spPr>
          <a:xfrm>
            <a:off x="177800" y="378453"/>
            <a:ext cx="3588743" cy="1083669"/>
          </a:xfrm>
          <a:prstGeom prst="rect">
            <a:avLst/>
          </a:prstGeom>
        </p:spPr>
        <p:txBody>
          <a:bodyPr/>
          <a:lstStyle>
            <a:lvl1pPr defTabSz="905255">
              <a:defRPr sz="3959">
                <a:solidFill>
                  <a:srgbClr val="FFFFFF"/>
                </a:solidFill>
                <a:latin typeface="+mn-lt"/>
                <a:ea typeface="+mn-ea"/>
                <a:cs typeface="+mn-cs"/>
                <a:sym typeface="Helvetica"/>
              </a:defRPr>
            </a:lvl1pPr>
          </a:lstStyle>
          <a:p>
            <a:r>
              <a:t>Results Display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内容占位符 4" descr="内容占位符 4"/>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16" name="c_fdad.png" descr="c_fdad.png"/>
          <p:cNvPicPr>
            <a:picLocks noChangeAspect="1"/>
          </p:cNvPicPr>
          <p:nvPr/>
        </p:nvPicPr>
        <p:blipFill>
          <a:blip r:embed="rId3"/>
          <a:stretch>
            <a:fillRect/>
          </a:stretch>
        </p:blipFill>
        <p:spPr>
          <a:xfrm>
            <a:off x="-598603" y="1799248"/>
            <a:ext cx="7481198" cy="4428356"/>
          </a:xfrm>
          <a:prstGeom prst="rect">
            <a:avLst/>
          </a:prstGeom>
          <a:ln w="12700">
            <a:miter lim="400000"/>
          </a:ln>
        </p:spPr>
      </p:pic>
      <p:pic>
        <p:nvPicPr>
          <p:cNvPr id="117" name="c_spectrum.png" descr="c_spectrum.png"/>
          <p:cNvPicPr>
            <a:picLocks noChangeAspect="1"/>
          </p:cNvPicPr>
          <p:nvPr/>
        </p:nvPicPr>
        <p:blipFill>
          <a:blip r:embed="rId4"/>
          <a:stretch>
            <a:fillRect/>
          </a:stretch>
        </p:blipFill>
        <p:spPr>
          <a:xfrm>
            <a:off x="6548169" y="1985916"/>
            <a:ext cx="5911756" cy="3491534"/>
          </a:xfrm>
          <a:prstGeom prst="rect">
            <a:avLst/>
          </a:prstGeom>
          <a:ln w="12700">
            <a:miter lim="400000"/>
          </a:ln>
        </p:spPr>
      </p:pic>
      <p:sp>
        <p:nvSpPr>
          <p:cNvPr id="118" name="result for Exercise C"/>
          <p:cNvSpPr txBox="1"/>
          <p:nvPr/>
        </p:nvSpPr>
        <p:spPr>
          <a:xfrm>
            <a:off x="4392931" y="779666"/>
            <a:ext cx="2259589"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C</a:t>
            </a:r>
          </a:p>
        </p:txBody>
      </p:sp>
      <p:sp>
        <p:nvSpPr>
          <p:cNvPr id="119" name="标题 1"/>
          <p:cNvSpPr txBox="1">
            <a:spLocks noGrp="1"/>
          </p:cNvSpPr>
          <p:nvPr>
            <p:ph type="title"/>
          </p:nvPr>
        </p:nvSpPr>
        <p:spPr>
          <a:xfrm>
            <a:off x="177800" y="378453"/>
            <a:ext cx="3588743" cy="1083669"/>
          </a:xfrm>
          <a:prstGeom prst="rect">
            <a:avLst/>
          </a:prstGeom>
        </p:spPr>
        <p:txBody>
          <a:bodyPr/>
          <a:lstStyle>
            <a:lvl1pPr defTabSz="905255">
              <a:defRPr sz="3959">
                <a:solidFill>
                  <a:srgbClr val="FFFFFF"/>
                </a:solidFill>
                <a:latin typeface="+mn-lt"/>
                <a:ea typeface="+mn-ea"/>
                <a:cs typeface="+mn-cs"/>
                <a:sym typeface="Helvetica"/>
              </a:defRPr>
            </a:lvl1pPr>
          </a:lstStyle>
          <a:p>
            <a:r>
              <a:t>Results Display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内容占位符 4" descr="内容占位符 4"/>
          <p:cNvPicPr>
            <a:picLocks noChangeAspect="1"/>
          </p:cNvPicPr>
          <p:nvPr/>
        </p:nvPicPr>
        <p:blipFill>
          <a:blip r:embed="rId8"/>
          <a:stretch>
            <a:fillRect/>
          </a:stretch>
        </p:blipFill>
        <p:spPr>
          <a:xfrm>
            <a:off x="0" y="0"/>
            <a:ext cx="12192000" cy="6858000"/>
          </a:xfrm>
          <a:prstGeom prst="rect">
            <a:avLst/>
          </a:prstGeom>
          <a:ln w="12700">
            <a:miter lim="400000"/>
          </a:ln>
        </p:spPr>
      </p:pic>
      <p:sp>
        <p:nvSpPr>
          <p:cNvPr id="122" name="result for Exercise A"/>
          <p:cNvSpPr txBox="1"/>
          <p:nvPr/>
        </p:nvSpPr>
        <p:spPr>
          <a:xfrm>
            <a:off x="1294131" y="3821431"/>
            <a:ext cx="2246765"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A</a:t>
            </a:r>
          </a:p>
        </p:txBody>
      </p:sp>
      <p:pic>
        <p:nvPicPr>
          <p:cNvPr id="123" name="S_est_a_fdaf.mp3" descr="S_est_a_fdaf.mp3"/>
          <p:cNvPicPr>
            <a:picLocks/>
          </p:cNvPicPr>
          <p:nvPr>
            <a:audioFile r:link="rId2"/>
            <p:extLst>
              <p:ext uri="{DAA4B4D4-6D71-4841-9C94-3DE7FCFB9230}">
                <p14:media xmlns:p14="http://schemas.microsoft.com/office/powerpoint/2010/main" r:embed="rId1"/>
              </p:ext>
            </p:extLst>
          </p:nvPr>
        </p:nvPicPr>
        <p:blipFill>
          <a:blip r:embed="rId9"/>
          <a:stretch>
            <a:fillRect/>
          </a:stretch>
        </p:blipFill>
        <p:spPr>
          <a:xfrm>
            <a:off x="1930400" y="2451100"/>
            <a:ext cx="571500" cy="571500"/>
          </a:xfrm>
          <a:prstGeom prst="rect">
            <a:avLst/>
          </a:prstGeom>
          <a:ln w="12700">
            <a:miter lim="400000"/>
          </a:ln>
        </p:spPr>
      </p:pic>
      <p:sp>
        <p:nvSpPr>
          <p:cNvPr id="124" name="result for Exercise B"/>
          <p:cNvSpPr txBox="1"/>
          <p:nvPr/>
        </p:nvSpPr>
        <p:spPr>
          <a:xfrm>
            <a:off x="5027510" y="3821431"/>
            <a:ext cx="2246765"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B</a:t>
            </a:r>
          </a:p>
        </p:txBody>
      </p:sp>
      <p:sp>
        <p:nvSpPr>
          <p:cNvPr id="125" name="result for Exercise C"/>
          <p:cNvSpPr txBox="1"/>
          <p:nvPr/>
        </p:nvSpPr>
        <p:spPr>
          <a:xfrm>
            <a:off x="8901431" y="3821431"/>
            <a:ext cx="2259589"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rPr lang="en-US" dirty="0"/>
              <a:t>R</a:t>
            </a:r>
            <a:r>
              <a:rPr dirty="0"/>
              <a:t>esult for Exercise C</a:t>
            </a:r>
          </a:p>
        </p:txBody>
      </p:sp>
      <p:pic>
        <p:nvPicPr>
          <p:cNvPr id="126" name="S_est_b_fdaf.mp3" descr="S_est_b_fdaf.mp3"/>
          <p:cNvPicPr>
            <a:picLocks/>
          </p:cNvPicPr>
          <p:nvPr>
            <a:audioFile r:link="rId4"/>
            <p:extLst>
              <p:ext uri="{DAA4B4D4-6D71-4841-9C94-3DE7FCFB9230}">
                <p14:media xmlns:p14="http://schemas.microsoft.com/office/powerpoint/2010/main" r:embed="rId3"/>
              </p:ext>
            </p:extLst>
          </p:nvPr>
        </p:nvPicPr>
        <p:blipFill>
          <a:blip r:embed="rId9"/>
          <a:stretch>
            <a:fillRect/>
          </a:stretch>
        </p:blipFill>
        <p:spPr>
          <a:xfrm>
            <a:off x="5740400" y="2489200"/>
            <a:ext cx="571500" cy="571500"/>
          </a:xfrm>
          <a:prstGeom prst="rect">
            <a:avLst/>
          </a:prstGeom>
          <a:ln w="12700">
            <a:miter lim="400000"/>
          </a:ln>
        </p:spPr>
      </p:pic>
      <p:pic>
        <p:nvPicPr>
          <p:cNvPr id="127" name="S_est_c_fdaf.mp3" descr="S_est_c_fdaf.mp3"/>
          <p:cNvPicPr>
            <a:picLocks/>
          </p:cNvPicPr>
          <p:nvPr>
            <a:audioFile r:link="rId6"/>
            <p:extLst>
              <p:ext uri="{DAA4B4D4-6D71-4841-9C94-3DE7FCFB9230}">
                <p14:media xmlns:p14="http://schemas.microsoft.com/office/powerpoint/2010/main" r:embed="rId5"/>
              </p:ext>
            </p:extLst>
          </p:nvPr>
        </p:nvPicPr>
        <p:blipFill>
          <a:blip r:embed="rId9"/>
          <a:stretch>
            <a:fillRect/>
          </a:stretch>
        </p:blipFill>
        <p:spPr>
          <a:xfrm>
            <a:off x="9626600" y="2540000"/>
            <a:ext cx="571500" cy="571500"/>
          </a:xfrm>
          <a:prstGeom prst="rect">
            <a:avLst/>
          </a:prstGeom>
          <a:ln w="12700">
            <a:miter lim="400000"/>
          </a:ln>
        </p:spPr>
      </p:pic>
      <p:sp>
        <p:nvSpPr>
          <p:cNvPr id="128" name="标题 1"/>
          <p:cNvSpPr txBox="1">
            <a:spLocks noGrp="1"/>
          </p:cNvSpPr>
          <p:nvPr>
            <p:ph type="title"/>
          </p:nvPr>
        </p:nvSpPr>
        <p:spPr>
          <a:xfrm>
            <a:off x="177800" y="378453"/>
            <a:ext cx="3588743" cy="1083669"/>
          </a:xfrm>
          <a:prstGeom prst="rect">
            <a:avLst/>
          </a:prstGeom>
        </p:spPr>
        <p:txBody>
          <a:bodyPr/>
          <a:lstStyle>
            <a:lvl1pPr defTabSz="905255">
              <a:defRPr sz="3959">
                <a:solidFill>
                  <a:srgbClr val="FFFFFF"/>
                </a:solidFill>
                <a:latin typeface="+mn-lt"/>
                <a:ea typeface="+mn-ea"/>
                <a:cs typeface="+mn-cs"/>
                <a:sym typeface="Helvetica"/>
              </a:defRPr>
            </a:lvl1pPr>
          </a:lstStyle>
          <a:p>
            <a:r>
              <a:t>Results Display</a:t>
            </a:r>
          </a:p>
        </p:txBody>
      </p:sp>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23"/>
                </p:tgtEl>
              </p:cMediaNode>
            </p:audio>
            <p:audio>
              <p:cMediaNode vol="100000" showWhenStopped="0">
                <p:cTn id="3" fill="hold" display="0">
                  <p:stCondLst>
                    <p:cond delay="indefinite"/>
                  </p:stCondLst>
                </p:cTn>
                <p:tgtEl>
                  <p:spTgt spid="126"/>
                </p:tgtEl>
              </p:cMediaNode>
            </p:audio>
            <p:audio>
              <p:cMediaNode vol="100000" showWhenStopped="0">
                <p:cTn id="4" fill="hold" display="0">
                  <p:stCondLst>
                    <p:cond delay="indefinite"/>
                  </p:stCondLst>
                </p:cTn>
                <p:tgtEl>
                  <p:spTgt spid="127"/>
                </p:tgtEl>
              </p:cMediaNode>
            </p:audio>
          </p:childTnLst>
        </p:cTn>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357</Words>
  <Application>Microsoft Office PowerPoint</Application>
  <PresentationFormat>宽屏</PresentationFormat>
  <Paragraphs>35</Paragraphs>
  <Slides>10</Slides>
  <Notes>0</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Arial</vt:lpstr>
      <vt:lpstr>Calibri</vt:lpstr>
      <vt:lpstr>Calibri Light</vt:lpstr>
      <vt:lpstr>Office 主题​​</vt:lpstr>
      <vt:lpstr>SP&amp;L Homework #2, AA2024-2025:  Adaptive Interference Mitigation on Audio Signal</vt:lpstr>
      <vt:lpstr>Catalogue</vt:lpstr>
      <vt:lpstr>Basic Model</vt:lpstr>
      <vt:lpstr>Basic Principles</vt:lpstr>
      <vt:lpstr>Basic Principles</vt:lpstr>
      <vt:lpstr>Results Display</vt:lpstr>
      <vt:lpstr>Results Display</vt:lpstr>
      <vt:lpstr>Results Display</vt:lpstr>
      <vt:lpstr>Results Display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Hong Chen</dc:creator>
  <cp:lastModifiedBy>Hong Chen</cp:lastModifiedBy>
  <cp:revision>5</cp:revision>
  <dcterms:modified xsi:type="dcterms:W3CDTF">2024-12-09T01:53:05Z</dcterms:modified>
</cp:coreProperties>
</file>